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6" r:id="rId2"/>
    <p:sldId id="278" r:id="rId3"/>
    <p:sldId id="295" r:id="rId4"/>
    <p:sldId id="296" r:id="rId5"/>
    <p:sldId id="297" r:id="rId6"/>
    <p:sldId id="299" r:id="rId7"/>
    <p:sldId id="302" r:id="rId8"/>
    <p:sldId id="300" r:id="rId9"/>
    <p:sldId id="301" r:id="rId10"/>
    <p:sldId id="303" r:id="rId11"/>
    <p:sldId id="307" r:id="rId12"/>
    <p:sldId id="308" r:id="rId13"/>
    <p:sldId id="305" r:id="rId14"/>
    <p:sldId id="306" r:id="rId15"/>
    <p:sldId id="304" r:id="rId16"/>
    <p:sldId id="309" r:id="rId17"/>
  </p:sldIdLst>
  <p:sldSz cx="12192000" cy="6858000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C0000"/>
    <a:srgbClr val="FFFFCC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804" y="5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eaLnBrk="1" hangingPunct="1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eaLnBrk="1" hangingPunct="1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DCC0E3CF-51A8-42CC-AFD4-390D413E5778}" type="datetimeFigureOut">
              <a:rPr lang="en-US"/>
              <a:pPr>
                <a:defRPr/>
              </a:pPr>
              <a:t>2/24/2023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eaLnBrk="1" hangingPunct="1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smtClean="0"/>
            </a:lvl1pPr>
          </a:lstStyle>
          <a:p>
            <a:pPr>
              <a:defRPr/>
            </a:pPr>
            <a:fld id="{C044FD0B-46AA-4245-B196-FA8EDB6338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88426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gif>
</file>

<file path=ppt/media/image12.jpeg>
</file>

<file path=ppt/media/image13.gif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 smtClean="0"/>
            </a:lvl1pPr>
          </a:lstStyle>
          <a:p>
            <a:pPr>
              <a:defRPr/>
            </a:pPr>
            <a:fld id="{69336A31-ED2A-4DE4-B313-04711760A0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96403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63FBAC8-115C-4E8B-B07B-F4B086A21EBA}" type="slidenum">
              <a:rPr lang="en-US" altLang="en-US" sz="1300"/>
              <a:pPr>
                <a:spcBef>
                  <a:spcPct val="0"/>
                </a:spcBef>
              </a:pPr>
              <a:t>1</a:t>
            </a:fld>
            <a:endParaRPr lang="en-US" altLang="en-US" sz="1300"/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675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7D1441-18E8-4E84-8990-216AB7CE748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7132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761DB5-A76F-4E9B-A181-2014E9DBB71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9188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B88314-245D-4F01-8CAA-DC72BA9505B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9139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EC1E65-AE30-4622-A34F-29752329A9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2055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B9E0A7-0602-4005-AFE9-86FF0711D0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3350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D8B297-E6E0-45CE-A302-D28F43E6263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3329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0C101C-97F2-41B0-8832-253079A926D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9275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BEECB-40A0-4BFF-B59E-9C98647E51B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0848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9C22C-59BB-414D-9218-AA89B6F6BB6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2604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6BC5F0-BCD3-4300-83FB-17B8613D9D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288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070C1C-1394-4173-A311-D6E796FA04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1001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A522A1-84AB-49DF-987F-F97CDD08FF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188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2DD053B0-1DBA-4DA8-B913-6141EC3B3A8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Impact" panose="020B080603090205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Impact" panose="020B080603090205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Impact" panose="020B080603090205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Impact" panose="020B080603090205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 dirty="0"/>
              <a:t>Horizontal Circular Motion and </a:t>
            </a:r>
            <a:r>
              <a:rPr lang="en-GB" altLang="en-US" dirty="0">
                <a:solidFill>
                  <a:srgbClr val="FF0000"/>
                </a:solidFill>
              </a:rPr>
              <a:t>Banked Turns</a:t>
            </a:r>
            <a:endParaRPr lang="en-US" altLang="en-US" dirty="0">
              <a:solidFill>
                <a:srgbClr val="FF0000"/>
              </a:solidFill>
            </a:endParaRPr>
          </a:p>
        </p:txBody>
      </p:sp>
      <p:pic>
        <p:nvPicPr>
          <p:cNvPr id="1026" name="Picture 2" descr="http://i20.photobucket.com/albums/b237/Hemified/Challenger/dodge-challenger-srt8-on-untertu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1268760"/>
            <a:ext cx="5387120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si.wsj.net/public/resources/images/OB-VH337_110812_J_201211081401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0" y="3465899"/>
            <a:ext cx="4860504" cy="3238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sportrider.com/sites/sportrider.com/files/styles/medium_1x_/public/import/page_element_images/146-1303-02%2Briding-skills-series%2Blean-angle-riding-shot.jpg?itok=Oa0_J8n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0992" y="1258266"/>
            <a:ext cx="2825552" cy="211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d1h8qm6whtl6z3.cloudfront.net/wp-content/uploads/2011/12/Aircraft-Yaw3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4997688"/>
            <a:ext cx="2729072" cy="170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3658"/>
          <a:stretch/>
        </p:blipFill>
        <p:spPr>
          <a:xfrm>
            <a:off x="6960096" y="1700809"/>
            <a:ext cx="4858178" cy="4104456"/>
          </a:xfrm>
          <a:prstGeom prst="rect">
            <a:avLst/>
          </a:prstGeom>
        </p:spPr>
      </p:pic>
      <p:sp>
        <p:nvSpPr>
          <p:cNvPr id="6" name="U-Turn Arrow 5"/>
          <p:cNvSpPr/>
          <p:nvPr/>
        </p:nvSpPr>
        <p:spPr>
          <a:xfrm>
            <a:off x="2063552" y="296651"/>
            <a:ext cx="8064896" cy="2520280"/>
          </a:xfrm>
          <a:prstGeom prst="uturnArrow">
            <a:avLst>
              <a:gd name="adj1" fmla="val 16361"/>
              <a:gd name="adj2" fmla="val 25000"/>
              <a:gd name="adj3" fmla="val 25000"/>
              <a:gd name="adj4" fmla="val 50000"/>
              <a:gd name="adj5" fmla="val 75000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809626"/>
            <a:ext cx="8229600" cy="608013"/>
          </a:xfrm>
        </p:spPr>
        <p:txBody>
          <a:bodyPr/>
          <a:lstStyle/>
          <a:p>
            <a:pPr eaLnBrk="1" hangingPunct="1"/>
            <a:r>
              <a:rPr lang="en-US" altLang="en-US" dirty="0"/>
              <a:t>Providing a </a:t>
            </a:r>
            <a:r>
              <a:rPr lang="en-US" altLang="en-US" dirty="0">
                <a:solidFill>
                  <a:srgbClr val="FF0000"/>
                </a:solidFill>
              </a:rPr>
              <a:t>Centripetal</a:t>
            </a:r>
            <a:r>
              <a:rPr lang="en-US" altLang="en-US" dirty="0"/>
              <a:t> Force</a:t>
            </a:r>
            <a:endParaRPr lang="en-GB" alt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1344" y="1700809"/>
            <a:ext cx="3888432" cy="4857403"/>
          </a:xfrm>
        </p:spPr>
        <p:txBody>
          <a:bodyPr/>
          <a:lstStyle/>
          <a:p>
            <a:r>
              <a:rPr lang="en-AU" dirty="0"/>
              <a:t>Alternately, using SOH </a:t>
            </a:r>
            <a:r>
              <a:rPr lang="en-AU" dirty="0" err="1"/>
              <a:t>CAH</a:t>
            </a:r>
            <a:r>
              <a:rPr lang="en-AU" dirty="0"/>
              <a:t> TOA</a:t>
            </a:r>
            <a:endParaRPr lang="en-GB" dirty="0"/>
          </a:p>
          <a:p>
            <a:r>
              <a:rPr lang="en-GB" b="1" dirty="0"/>
              <a:t>tan </a:t>
            </a:r>
            <a:r>
              <a:rPr lang="en-GB" dirty="0"/>
              <a:t>θ = </a:t>
            </a:r>
            <a:r>
              <a:rPr lang="en-GB" u="sng" dirty="0" err="1">
                <a:solidFill>
                  <a:srgbClr val="7030A0"/>
                </a:solidFill>
              </a:rPr>
              <a:t>opp</a:t>
            </a:r>
            <a:endParaRPr lang="en-GB" u="sng" baseline="30000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GB" altLang="en-US" dirty="0"/>
              <a:t>            </a:t>
            </a:r>
            <a:r>
              <a:rPr lang="en-GB" altLang="en-US" dirty="0">
                <a:solidFill>
                  <a:srgbClr val="FF0000"/>
                </a:solidFill>
              </a:rPr>
              <a:t>adjacent</a:t>
            </a:r>
          </a:p>
        </p:txBody>
      </p:sp>
      <p:sp>
        <p:nvSpPr>
          <p:cNvPr id="14" name="U-Turn Arrow 13"/>
          <p:cNvSpPr/>
          <p:nvPr/>
        </p:nvSpPr>
        <p:spPr>
          <a:xfrm flipV="1">
            <a:off x="2135560" y="3980459"/>
            <a:ext cx="8424936" cy="2520280"/>
          </a:xfrm>
          <a:prstGeom prst="uturnArrow">
            <a:avLst>
              <a:gd name="adj1" fmla="val 16361"/>
              <a:gd name="adj2" fmla="val 23618"/>
              <a:gd name="adj3" fmla="val 25000"/>
              <a:gd name="adj4" fmla="val 50000"/>
              <a:gd name="adj5" fmla="val 100000"/>
            </a:avLst>
          </a:prstGeom>
          <a:solidFill>
            <a:srgbClr val="7030A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3863752" y="2204864"/>
            <a:ext cx="3759208" cy="1944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altLang="en-US" kern="0" dirty="0"/>
          </a:p>
          <a:p>
            <a:pPr marL="0" indent="0">
              <a:buNone/>
            </a:pPr>
            <a:r>
              <a:rPr lang="en-GB" kern="0" dirty="0"/>
              <a:t>=    </a:t>
            </a:r>
            <a:r>
              <a:rPr lang="en-GB" u="sng" kern="0" dirty="0">
                <a:solidFill>
                  <a:srgbClr val="7030A0"/>
                </a:solidFill>
              </a:rPr>
              <a:t>mv</a:t>
            </a:r>
            <a:r>
              <a:rPr lang="en-GB" u="sng" kern="0" baseline="30000" dirty="0">
                <a:solidFill>
                  <a:srgbClr val="7030A0"/>
                </a:solidFill>
              </a:rPr>
              <a:t>2</a:t>
            </a:r>
            <a:r>
              <a:rPr lang="en-GB" u="sng" kern="0" dirty="0">
                <a:solidFill>
                  <a:srgbClr val="7030A0"/>
                </a:solidFill>
              </a:rPr>
              <a:t>/r</a:t>
            </a:r>
            <a:endParaRPr lang="en-GB" u="sng" kern="0" baseline="30000" dirty="0">
              <a:solidFill>
                <a:srgbClr val="7030A0"/>
              </a:solidFill>
            </a:endParaRPr>
          </a:p>
          <a:p>
            <a:pPr marL="0" indent="0">
              <a:buFontTx/>
              <a:buNone/>
            </a:pPr>
            <a:r>
              <a:rPr lang="en-GB" altLang="en-US" kern="0" dirty="0"/>
              <a:t>	</a:t>
            </a:r>
            <a:r>
              <a:rPr lang="en-GB" altLang="en-US" kern="0" dirty="0">
                <a:solidFill>
                  <a:srgbClr val="FF0000"/>
                </a:solidFill>
              </a:rPr>
              <a:t>mg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31651" y="4348452"/>
            <a:ext cx="7056784" cy="1175706"/>
          </a:xfrm>
          <a:prstGeom prst="rect">
            <a:avLst/>
          </a:prstGeom>
          <a:solidFill>
            <a:srgbClr val="00B05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GB" sz="3200" b="1" kern="0" dirty="0">
                <a:solidFill>
                  <a:srgbClr val="000000"/>
                </a:solidFill>
                <a:latin typeface="Arial"/>
                <a:cs typeface="+mn-cs"/>
              </a:rPr>
              <a:t>tan </a:t>
            </a:r>
            <a:r>
              <a:rPr lang="en-GB" sz="3200" kern="0" dirty="0">
                <a:solidFill>
                  <a:srgbClr val="000000"/>
                </a:solidFill>
                <a:latin typeface="Arial"/>
                <a:cs typeface="+mn-cs"/>
              </a:rPr>
              <a:t>θ = </a:t>
            </a:r>
            <a:r>
              <a:rPr lang="en-GB" sz="3200" u="sng" kern="0" dirty="0">
                <a:solidFill>
                  <a:srgbClr val="000000"/>
                </a:solidFill>
                <a:latin typeface="Arial"/>
                <a:cs typeface="+mn-cs"/>
              </a:rPr>
              <a:t>v</a:t>
            </a:r>
            <a:r>
              <a:rPr lang="en-GB" sz="3200" u="sng" kern="0" baseline="30000" dirty="0">
                <a:solidFill>
                  <a:srgbClr val="000000"/>
                </a:solidFill>
                <a:latin typeface="Arial"/>
                <a:cs typeface="+mn-cs"/>
              </a:rPr>
              <a:t>2</a:t>
            </a:r>
            <a:r>
              <a:rPr lang="en-GB" sz="3200" kern="0" baseline="30000" dirty="0">
                <a:solidFill>
                  <a:srgbClr val="000000"/>
                </a:solidFill>
                <a:latin typeface="Arial"/>
                <a:cs typeface="+mn-cs"/>
              </a:rPr>
              <a:t>        </a:t>
            </a:r>
            <a:r>
              <a:rPr lang="en-GB" sz="3200" kern="0" dirty="0">
                <a:solidFill>
                  <a:srgbClr val="000000"/>
                </a:solidFill>
                <a:latin typeface="Arial"/>
                <a:cs typeface="+mn-cs"/>
              </a:rPr>
              <a:t>or       v = √ (</a:t>
            </a:r>
            <a:r>
              <a:rPr lang="en-GB" sz="3200" kern="0" dirty="0" err="1">
                <a:solidFill>
                  <a:srgbClr val="000000"/>
                </a:solidFill>
                <a:latin typeface="Arial"/>
                <a:cs typeface="+mn-cs"/>
              </a:rPr>
              <a:t>rg</a:t>
            </a:r>
            <a:r>
              <a:rPr lang="en-GB" sz="3200" kern="0" dirty="0">
                <a:solidFill>
                  <a:srgbClr val="000000"/>
                </a:solidFill>
                <a:latin typeface="Arial"/>
                <a:cs typeface="+mn-cs"/>
              </a:rPr>
              <a:t> tan θ)</a:t>
            </a:r>
          </a:p>
          <a:p>
            <a:pPr lvl="0">
              <a:spcBef>
                <a:spcPct val="20000"/>
              </a:spcBef>
            </a:pPr>
            <a:r>
              <a:rPr lang="en-GB" sz="3200" kern="0" dirty="0">
                <a:solidFill>
                  <a:srgbClr val="000000"/>
                </a:solidFill>
                <a:latin typeface="Arial"/>
                <a:cs typeface="+mn-cs"/>
              </a:rPr>
              <a:t>             </a:t>
            </a:r>
            <a:r>
              <a:rPr lang="en-GB" sz="3200" kern="0" dirty="0" err="1">
                <a:solidFill>
                  <a:srgbClr val="000000"/>
                </a:solidFill>
                <a:latin typeface="Arial"/>
                <a:cs typeface="+mn-cs"/>
              </a:rPr>
              <a:t>rg</a:t>
            </a:r>
            <a:endParaRPr lang="en-GB" sz="3200" kern="0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804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147" grpId="0" uiExpand="1" build="p"/>
      <p:bldP spid="14" grpId="0" animBg="1"/>
      <p:bldP spid="21" grpId="0"/>
      <p:bldP spid="2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about leaning into a bend?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504" y="1448462"/>
            <a:ext cx="9153582" cy="514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35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Or a Jet “Banking”?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2" y="1484784"/>
            <a:ext cx="9922362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588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049016" y="193204"/>
            <a:ext cx="10972800" cy="1143000"/>
          </a:xfrm>
        </p:spPr>
        <p:txBody>
          <a:bodyPr/>
          <a:lstStyle/>
          <a:p>
            <a:r>
              <a:rPr lang="en-AU" dirty="0"/>
              <a:t>Simple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3537266"/>
            <a:ext cx="10972800" cy="72000"/>
          </a:xfrm>
        </p:spPr>
        <p:txBody>
          <a:bodyPr/>
          <a:lstStyle/>
          <a:p>
            <a:r>
              <a:rPr lang="en-AU" dirty="0">
                <a:solidFill>
                  <a:srgbClr val="00B050"/>
                </a:solidFill>
              </a:rPr>
              <a:t>The expected maximum speed limit for the bend is 90 km/h and the average mass of a 2 person team with their sled is 250kg. The radius is 100 m.</a:t>
            </a:r>
          </a:p>
          <a:p>
            <a:r>
              <a:rPr lang="en-AU" dirty="0">
                <a:solidFill>
                  <a:srgbClr val="0000FF"/>
                </a:solidFill>
              </a:rPr>
              <a:t>What angle must the bend be banked so that they can safely navigate the bend without relying on friction.</a:t>
            </a:r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119336" y="1401474"/>
            <a:ext cx="6984776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ct val="20000"/>
              </a:spcBef>
              <a:buFontTx/>
              <a:buChar char="•"/>
            </a:pPr>
            <a:r>
              <a:rPr lang="en-AU" sz="3200" kern="0" dirty="0">
                <a:solidFill>
                  <a:srgbClr val="000000"/>
                </a:solidFill>
                <a:latin typeface="Arial"/>
                <a:cs typeface="+mn-cs"/>
              </a:rPr>
              <a:t>An engineer is tasked with designing a banked bend for a  high speed winter Olympics bobsled track. </a:t>
            </a:r>
          </a:p>
          <a:p>
            <a:endParaRPr lang="en-AU" dirty="0"/>
          </a:p>
        </p:txBody>
      </p:sp>
      <p:pic>
        <p:nvPicPr>
          <p:cNvPr id="1028" name="Picture 4" descr="http://i.imgur.com/Y9wrpL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646" y="336432"/>
            <a:ext cx="3113620" cy="2270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753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Don’t mess it up!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508" y="1417638"/>
            <a:ext cx="8856984" cy="4992454"/>
          </a:xfrm>
        </p:spPr>
      </p:pic>
    </p:spTree>
    <p:extLst>
      <p:ext uri="{BB962C8B-B14F-4D97-AF65-F5344CB8AC3E}">
        <p14:creationId xmlns:p14="http://schemas.microsoft.com/office/powerpoint/2010/main" val="25451418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rgbClr val="00B050"/>
                </a:solidFill>
              </a:rPr>
              <a:t>WACE</a:t>
            </a:r>
            <a:r>
              <a:rPr lang="en-AU" dirty="0"/>
              <a:t> Banked Track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5558408" cy="4525963"/>
          </a:xfrm>
        </p:spPr>
        <p:txBody>
          <a:bodyPr/>
          <a:lstStyle/>
          <a:p>
            <a:r>
              <a:rPr lang="en-GB" dirty="0"/>
              <a:t>The diagram to the right shows the forces acting on a car following a curve on a banked track. </a:t>
            </a:r>
          </a:p>
          <a:p>
            <a:r>
              <a:rPr lang="en-GB" dirty="0">
                <a:solidFill>
                  <a:srgbClr val="00B050"/>
                </a:solidFill>
              </a:rPr>
              <a:t>The car is travelling at 17.0 m s</a:t>
            </a:r>
            <a:r>
              <a:rPr lang="en-GB" baseline="30000" dirty="0">
                <a:solidFill>
                  <a:srgbClr val="00B050"/>
                </a:solidFill>
              </a:rPr>
              <a:t>-1</a:t>
            </a:r>
            <a:r>
              <a:rPr lang="en-GB" dirty="0">
                <a:solidFill>
                  <a:srgbClr val="00B050"/>
                </a:solidFill>
              </a:rPr>
              <a:t> without slipping. </a:t>
            </a:r>
          </a:p>
          <a:p>
            <a:r>
              <a:rPr lang="en-GB" dirty="0">
                <a:solidFill>
                  <a:srgbClr val="0000FF"/>
                </a:solidFill>
              </a:rPr>
              <a:t>Calculate the radius of the track.</a:t>
            </a:r>
            <a:endParaRPr lang="en-AU" dirty="0">
              <a:solidFill>
                <a:srgbClr val="0000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016" y="1600201"/>
            <a:ext cx="5580655" cy="449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751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1664" y="598721"/>
            <a:ext cx="10972800" cy="1143000"/>
          </a:xfrm>
        </p:spPr>
        <p:txBody>
          <a:bodyPr/>
          <a:lstStyle/>
          <a:p>
            <a:r>
              <a:rPr lang="en-AU" dirty="0">
                <a:solidFill>
                  <a:srgbClr val="00B050"/>
                </a:solidFill>
              </a:rPr>
              <a:t>WACE</a:t>
            </a:r>
            <a:r>
              <a:rPr lang="en-AU" dirty="0"/>
              <a:t> Banked Track Question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618664"/>
            <a:ext cx="3996479" cy="32219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60" y="3652262"/>
            <a:ext cx="11279736" cy="318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36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809626"/>
            <a:ext cx="8229600" cy="608013"/>
          </a:xfrm>
        </p:spPr>
        <p:txBody>
          <a:bodyPr/>
          <a:lstStyle/>
          <a:p>
            <a:pPr eaLnBrk="1" hangingPunct="1"/>
            <a:r>
              <a:rPr lang="en-US" altLang="en-US" dirty="0"/>
              <a:t>Circular Motion and Friction</a:t>
            </a:r>
            <a:endParaRPr lang="en-GB" alt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3352" y="1628800"/>
            <a:ext cx="5400601" cy="3672408"/>
          </a:xfrm>
        </p:spPr>
        <p:txBody>
          <a:bodyPr/>
          <a:lstStyle/>
          <a:p>
            <a:pPr eaLnBrk="1" hangingPunct="1"/>
            <a:r>
              <a:rPr lang="en-GB" dirty="0"/>
              <a:t>When a car travels without skidding around a curve, the </a:t>
            </a:r>
            <a:r>
              <a:rPr lang="en-GB" dirty="0">
                <a:solidFill>
                  <a:srgbClr val="FF0000"/>
                </a:solidFill>
              </a:rPr>
              <a:t>static frictional force </a:t>
            </a:r>
            <a:r>
              <a:rPr lang="en-GB" dirty="0"/>
              <a:t>between the tires and the road provides the </a:t>
            </a:r>
            <a:r>
              <a:rPr lang="en-GB" dirty="0">
                <a:solidFill>
                  <a:srgbClr val="FF0000"/>
                </a:solidFill>
              </a:rPr>
              <a:t>centripetal force</a:t>
            </a:r>
            <a:r>
              <a:rPr lang="en-GB" dirty="0"/>
              <a:t>. </a:t>
            </a:r>
            <a:endParaRPr lang="en-GB" altLang="en-US" u="sng" dirty="0"/>
          </a:p>
        </p:txBody>
      </p:sp>
      <p:pic>
        <p:nvPicPr>
          <p:cNvPr id="2052" name="Picture 4" descr="http://buzzdrives.com/wp-content/uploads/2015/12/rally-corner-win-fail-1-360x26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254" y="1721547"/>
            <a:ext cx="4036546" cy="2960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ww.carthrottle.com/wp-content/uploads/2013/12/Citroen-Dyane-rally-2-680x45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8049" y="4869160"/>
            <a:ext cx="2734905" cy="182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809626"/>
            <a:ext cx="8229600" cy="608013"/>
          </a:xfrm>
        </p:spPr>
        <p:txBody>
          <a:bodyPr/>
          <a:lstStyle/>
          <a:p>
            <a:pPr eaLnBrk="1" hangingPunct="1"/>
            <a:r>
              <a:rPr lang="en-US" altLang="en-US" dirty="0"/>
              <a:t>Circular Motion and </a:t>
            </a:r>
            <a:r>
              <a:rPr lang="en-US" altLang="en-US" dirty="0">
                <a:solidFill>
                  <a:srgbClr val="FF0000"/>
                </a:solidFill>
              </a:rPr>
              <a:t>Friction</a:t>
            </a:r>
            <a:endParaRPr lang="en-GB" altLang="en-US" dirty="0">
              <a:solidFill>
                <a:srgbClr val="FF0000"/>
              </a:solidFill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7368" y="1628801"/>
            <a:ext cx="11305256" cy="4497363"/>
          </a:xfrm>
        </p:spPr>
        <p:txBody>
          <a:bodyPr/>
          <a:lstStyle/>
          <a:p>
            <a:pPr eaLnBrk="1" hangingPunct="1"/>
            <a:r>
              <a:rPr lang="en-GB" dirty="0"/>
              <a:t>The reliance on “friction” can be eliminated completely for a given speed </a:t>
            </a:r>
            <a:r>
              <a:rPr lang="en-GB" dirty="0">
                <a:solidFill>
                  <a:srgbClr val="FF0000"/>
                </a:solidFill>
              </a:rPr>
              <a:t>if the curve is “banked”</a:t>
            </a:r>
            <a:r>
              <a:rPr lang="en-GB" dirty="0"/>
              <a:t> at an angle relative to the horizontal.</a:t>
            </a:r>
          </a:p>
          <a:p>
            <a:pPr eaLnBrk="1" hangingPunct="1"/>
            <a:endParaRPr lang="en-GB" altLang="en-US" sz="3600" u="sn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3021646"/>
            <a:ext cx="8062165" cy="373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750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809626"/>
            <a:ext cx="8229600" cy="608013"/>
          </a:xfrm>
        </p:spPr>
        <p:txBody>
          <a:bodyPr/>
          <a:lstStyle/>
          <a:p>
            <a:pPr eaLnBrk="1" hangingPunct="1"/>
            <a:r>
              <a:rPr lang="en-US" altLang="en-US" dirty="0"/>
              <a:t>The </a:t>
            </a:r>
            <a:r>
              <a:rPr lang="en-US" altLang="en-US" dirty="0">
                <a:solidFill>
                  <a:srgbClr val="FF0000"/>
                </a:solidFill>
              </a:rPr>
              <a:t>Radius</a:t>
            </a:r>
            <a:endParaRPr lang="en-GB" altLang="en-US" dirty="0">
              <a:solidFill>
                <a:srgbClr val="FF0000"/>
              </a:solidFill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3352" y="1628801"/>
            <a:ext cx="11521280" cy="4497363"/>
          </a:xfrm>
        </p:spPr>
        <p:txBody>
          <a:bodyPr/>
          <a:lstStyle/>
          <a:p>
            <a:r>
              <a:rPr lang="en-GB" dirty="0"/>
              <a:t>Consider a car going around a banked curve as shown in the diagram.</a:t>
            </a:r>
          </a:p>
          <a:p>
            <a:r>
              <a:rPr lang="en-GB" dirty="0"/>
              <a:t>The radius of the curve, </a:t>
            </a:r>
            <a:r>
              <a:rPr lang="en-GB" b="1" i="1" dirty="0"/>
              <a:t>r</a:t>
            </a:r>
            <a:r>
              <a:rPr lang="en-GB" dirty="0"/>
              <a:t>, is measured </a:t>
            </a:r>
            <a:r>
              <a:rPr lang="en-GB" b="1" i="1" dirty="0"/>
              <a:t>parallel </a:t>
            </a:r>
            <a:r>
              <a:rPr lang="en-GB" dirty="0"/>
              <a:t>to the horizontal and </a:t>
            </a:r>
            <a:r>
              <a:rPr lang="en-GB" u="sng" dirty="0"/>
              <a:t>NOT </a:t>
            </a:r>
            <a:r>
              <a:rPr lang="en-GB" dirty="0"/>
              <a:t>to the slanted surface. </a:t>
            </a:r>
          </a:p>
          <a:p>
            <a:pPr eaLnBrk="1" hangingPunct="1"/>
            <a:endParaRPr lang="en-GB" altLang="en-US" sz="3600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7888" y="3655580"/>
            <a:ext cx="6694013" cy="310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996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809626"/>
            <a:ext cx="8229600" cy="608013"/>
          </a:xfrm>
        </p:spPr>
        <p:txBody>
          <a:bodyPr/>
          <a:lstStyle/>
          <a:p>
            <a:pPr eaLnBrk="1" hangingPunct="1"/>
            <a:r>
              <a:rPr lang="en-US" altLang="en-US" dirty="0"/>
              <a:t>The </a:t>
            </a:r>
            <a:r>
              <a:rPr lang="en-US" altLang="en-US" dirty="0">
                <a:solidFill>
                  <a:srgbClr val="FF0000"/>
                </a:solidFill>
              </a:rPr>
              <a:t>Normal</a:t>
            </a:r>
            <a:r>
              <a:rPr lang="en-US" altLang="en-US" dirty="0"/>
              <a:t> Force</a:t>
            </a:r>
            <a:endParaRPr lang="en-GB" alt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031" y="1556792"/>
            <a:ext cx="5976664" cy="4857403"/>
          </a:xfrm>
        </p:spPr>
        <p:txBody>
          <a:bodyPr/>
          <a:lstStyle/>
          <a:p>
            <a:r>
              <a:rPr lang="en-GB" dirty="0"/>
              <a:t>The normal force </a:t>
            </a:r>
            <a:r>
              <a:rPr lang="en-GB" b="1" i="1" dirty="0"/>
              <a:t>F</a:t>
            </a:r>
            <a:r>
              <a:rPr lang="en-GB" b="1" i="1" baseline="-25000" dirty="0"/>
              <a:t>N</a:t>
            </a:r>
            <a:r>
              <a:rPr lang="en-GB" b="1" i="1" baseline="30000" dirty="0"/>
              <a:t> </a:t>
            </a:r>
            <a:r>
              <a:rPr lang="en-GB" dirty="0"/>
              <a:t>that the road applies to the car is </a:t>
            </a:r>
            <a:r>
              <a:rPr lang="en-GB" b="1" i="1" dirty="0"/>
              <a:t>perpendicular </a:t>
            </a:r>
            <a:r>
              <a:rPr lang="en-GB" dirty="0"/>
              <a:t>to the road. </a:t>
            </a:r>
          </a:p>
          <a:p>
            <a:endParaRPr lang="en-GB" dirty="0"/>
          </a:p>
          <a:p>
            <a:r>
              <a:rPr lang="en-GB" dirty="0"/>
              <a:t>Because the roadbed makes an angle θ with respect to the </a:t>
            </a:r>
            <a:r>
              <a:rPr lang="en-GB" b="1" i="1" dirty="0"/>
              <a:t>horizontal</a:t>
            </a:r>
            <a:r>
              <a:rPr lang="en-GB" dirty="0"/>
              <a:t>, the </a:t>
            </a:r>
            <a:r>
              <a:rPr lang="en-GB" b="1" i="1" dirty="0"/>
              <a:t>normal </a:t>
            </a:r>
            <a:r>
              <a:rPr lang="en-GB" dirty="0"/>
              <a:t>force has a component </a:t>
            </a:r>
            <a:r>
              <a:rPr lang="en-GB" b="1" dirty="0"/>
              <a:t>F</a:t>
            </a:r>
            <a:r>
              <a:rPr lang="en-GB" b="1" i="1" baseline="-25000" dirty="0"/>
              <a:t>N</a:t>
            </a:r>
            <a:r>
              <a:rPr lang="en-GB" b="1" baseline="30000" dirty="0"/>
              <a:t> </a:t>
            </a:r>
            <a:r>
              <a:rPr lang="en-GB" b="1" dirty="0"/>
              <a:t>sin </a:t>
            </a:r>
            <a:r>
              <a:rPr lang="en-GB" dirty="0"/>
              <a:t>θ</a:t>
            </a:r>
            <a:r>
              <a:rPr lang="en-GB" b="1" dirty="0"/>
              <a:t>, </a:t>
            </a:r>
            <a:r>
              <a:rPr lang="en-GB" sz="3600" dirty="0"/>
              <a:t>which is in the direction of the radius. </a:t>
            </a:r>
            <a:endParaRPr lang="en-GB" altLang="en-US" sz="4000" u="sng" dirty="0"/>
          </a:p>
          <a:p>
            <a:endParaRPr lang="en-GB" altLang="en-US" sz="3600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5695" y="2060849"/>
            <a:ext cx="5805495" cy="374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742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809626"/>
            <a:ext cx="8229600" cy="608013"/>
          </a:xfrm>
        </p:spPr>
        <p:txBody>
          <a:bodyPr/>
          <a:lstStyle/>
          <a:p>
            <a:pPr eaLnBrk="1" hangingPunct="1"/>
            <a:r>
              <a:rPr lang="en-US" altLang="en-US" dirty="0"/>
              <a:t>Providing a </a:t>
            </a:r>
            <a:r>
              <a:rPr lang="en-US" altLang="en-US" dirty="0">
                <a:solidFill>
                  <a:srgbClr val="FF0000"/>
                </a:solidFill>
              </a:rPr>
              <a:t>Centripetal</a:t>
            </a:r>
            <a:r>
              <a:rPr lang="en-US" altLang="en-US" dirty="0"/>
              <a:t> Force</a:t>
            </a:r>
            <a:endParaRPr lang="en-GB" alt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3352" y="1700809"/>
            <a:ext cx="5976664" cy="4857403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b="1" dirty="0">
                <a:solidFill>
                  <a:srgbClr val="0000FF"/>
                </a:solidFill>
              </a:rPr>
              <a:t>inward component </a:t>
            </a:r>
            <a:r>
              <a:rPr lang="en-GB" dirty="0"/>
              <a:t>of the </a:t>
            </a:r>
            <a:r>
              <a:rPr lang="en-GB" b="1" dirty="0">
                <a:solidFill>
                  <a:srgbClr val="00B050"/>
                </a:solidFill>
              </a:rPr>
              <a:t>normal force </a:t>
            </a:r>
            <a:r>
              <a:rPr lang="en-GB" dirty="0"/>
              <a:t>is in the direction of the </a:t>
            </a:r>
            <a:r>
              <a:rPr lang="en-GB" b="1" dirty="0">
                <a:solidFill>
                  <a:srgbClr val="FF0000"/>
                </a:solidFill>
              </a:rPr>
              <a:t>centripetal force</a:t>
            </a:r>
            <a:r>
              <a:rPr lang="en-GB" dirty="0"/>
              <a:t> required to keep the car moving around the </a:t>
            </a:r>
            <a:r>
              <a:rPr lang="en-GB" dirty="0" err="1"/>
              <a:t>cirlce</a:t>
            </a:r>
            <a:r>
              <a:rPr lang="en-GB" dirty="0"/>
              <a:t>.</a:t>
            </a:r>
          </a:p>
          <a:p>
            <a:r>
              <a:rPr lang="en-GB" altLang="en-US" dirty="0"/>
              <a:t>Thus, the banked turn can be used to provide the </a:t>
            </a:r>
            <a:r>
              <a:rPr lang="en-GB" b="1" dirty="0">
                <a:solidFill>
                  <a:srgbClr val="FF0000"/>
                </a:solidFill>
              </a:rPr>
              <a:t>centripetal force </a:t>
            </a:r>
            <a:r>
              <a:rPr lang="en-GB" dirty="0"/>
              <a:t>instead of relying on friction.</a:t>
            </a:r>
            <a:endParaRPr lang="en-GB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152" y="1700809"/>
            <a:ext cx="4354121" cy="280831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84033" y="4820133"/>
            <a:ext cx="56166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F</a:t>
            </a:r>
            <a:r>
              <a:rPr lang="en-GB" sz="4000" b="1" i="1" baseline="-25000" dirty="0"/>
              <a:t>c</a:t>
            </a:r>
            <a:r>
              <a:rPr lang="en-GB" sz="4000" b="1" i="1" dirty="0"/>
              <a:t>   =</a:t>
            </a:r>
            <a:r>
              <a:rPr lang="en-AU" sz="4000" dirty="0"/>
              <a:t>   </a:t>
            </a:r>
            <a:r>
              <a:rPr lang="en-GB" sz="4000" b="1" dirty="0"/>
              <a:t>F</a:t>
            </a:r>
            <a:r>
              <a:rPr lang="en-GB" sz="4000" b="1" i="1" baseline="-25000" dirty="0"/>
              <a:t>N</a:t>
            </a:r>
            <a:r>
              <a:rPr lang="en-GB" sz="4000" b="1" baseline="30000" dirty="0"/>
              <a:t> </a:t>
            </a:r>
            <a:r>
              <a:rPr lang="en-GB" sz="4000" b="1" dirty="0"/>
              <a:t>sin </a:t>
            </a:r>
            <a:r>
              <a:rPr lang="en-GB" sz="4000" dirty="0"/>
              <a:t>θ   = </a:t>
            </a:r>
            <a:r>
              <a:rPr lang="en-GB" sz="4000" u="sng" dirty="0"/>
              <a:t>mv</a:t>
            </a:r>
            <a:r>
              <a:rPr lang="en-GB" sz="4000" u="sng" baseline="30000" dirty="0"/>
              <a:t>2</a:t>
            </a:r>
          </a:p>
          <a:p>
            <a:pPr marL="0" indent="0">
              <a:buNone/>
            </a:pPr>
            <a:r>
              <a:rPr lang="en-GB" sz="4000" baseline="30000" dirty="0"/>
              <a:t>	</a:t>
            </a:r>
            <a:r>
              <a:rPr lang="en-GB" sz="4000" dirty="0"/>
              <a:t>                          r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06417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75" y="303265"/>
            <a:ext cx="11455699" cy="6438103"/>
          </a:xfrm>
        </p:spPr>
      </p:pic>
    </p:spTree>
    <p:extLst>
      <p:ext uri="{BB962C8B-B14F-4D97-AF65-F5344CB8AC3E}">
        <p14:creationId xmlns:p14="http://schemas.microsoft.com/office/powerpoint/2010/main" val="1726829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809626"/>
            <a:ext cx="8229600" cy="608013"/>
          </a:xfrm>
        </p:spPr>
        <p:txBody>
          <a:bodyPr/>
          <a:lstStyle/>
          <a:p>
            <a:pPr eaLnBrk="1" hangingPunct="1"/>
            <a:r>
              <a:rPr lang="en-US" altLang="en-US" dirty="0"/>
              <a:t>Providing a </a:t>
            </a:r>
            <a:r>
              <a:rPr lang="en-US" altLang="en-US" dirty="0">
                <a:solidFill>
                  <a:srgbClr val="FF0000"/>
                </a:solidFill>
              </a:rPr>
              <a:t>Centripetal</a:t>
            </a:r>
            <a:r>
              <a:rPr lang="en-US" altLang="en-US" dirty="0"/>
              <a:t> Force</a:t>
            </a:r>
            <a:endParaRPr lang="en-GB" alt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3352" y="1700809"/>
            <a:ext cx="5976664" cy="4857403"/>
          </a:xfrm>
        </p:spPr>
        <p:txBody>
          <a:bodyPr/>
          <a:lstStyle/>
          <a:p>
            <a:r>
              <a:rPr lang="en-GB" dirty="0"/>
              <a:t>Also, since the car does not accelerate in the </a:t>
            </a:r>
            <a:r>
              <a:rPr lang="en-GB" b="1" i="1" dirty="0"/>
              <a:t>vertical </a:t>
            </a:r>
            <a:r>
              <a:rPr lang="en-GB" dirty="0"/>
              <a:t>direction, the vertical component of the normal force must be equal to the </a:t>
            </a:r>
            <a:r>
              <a:rPr lang="en-AU" dirty="0"/>
              <a:t>weight, that is:</a:t>
            </a:r>
            <a:endParaRPr lang="en-GB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152" y="1700809"/>
            <a:ext cx="4354121" cy="28083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68208" y="5157192"/>
            <a:ext cx="3448380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/>
              <a:t>F</a:t>
            </a:r>
            <a:r>
              <a:rPr lang="en-GB" sz="4000" b="1" i="1" baseline="-25000" dirty="0"/>
              <a:t>N</a:t>
            </a:r>
            <a:r>
              <a:rPr lang="en-GB" sz="4000" b="1" baseline="30000" dirty="0"/>
              <a:t> </a:t>
            </a:r>
            <a:r>
              <a:rPr lang="en-GB" sz="4000" b="1" dirty="0"/>
              <a:t>cos </a:t>
            </a:r>
            <a:r>
              <a:rPr lang="en-GB" sz="4000" dirty="0"/>
              <a:t>θ = mg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32491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809626"/>
            <a:ext cx="8229600" cy="608013"/>
          </a:xfrm>
        </p:spPr>
        <p:txBody>
          <a:bodyPr/>
          <a:lstStyle/>
          <a:p>
            <a:pPr eaLnBrk="1" hangingPunct="1"/>
            <a:r>
              <a:rPr lang="en-US" altLang="en-US" dirty="0"/>
              <a:t>Providing a </a:t>
            </a:r>
            <a:r>
              <a:rPr lang="en-US" altLang="en-US" dirty="0">
                <a:solidFill>
                  <a:srgbClr val="FF0000"/>
                </a:solidFill>
              </a:rPr>
              <a:t>Centripetal</a:t>
            </a:r>
            <a:r>
              <a:rPr lang="en-US" altLang="en-US" dirty="0"/>
              <a:t> Force</a:t>
            </a:r>
            <a:endParaRPr lang="en-GB" alt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63352" y="1556792"/>
            <a:ext cx="7848872" cy="4857403"/>
          </a:xfrm>
        </p:spPr>
        <p:txBody>
          <a:bodyPr/>
          <a:lstStyle/>
          <a:p>
            <a:r>
              <a:rPr lang="en-AU" dirty="0"/>
              <a:t>Since </a:t>
            </a:r>
            <a:r>
              <a:rPr lang="en-GB" b="1" dirty="0"/>
              <a:t>F</a:t>
            </a:r>
            <a:r>
              <a:rPr lang="en-GB" b="1" i="1" baseline="-25000" dirty="0"/>
              <a:t>N</a:t>
            </a:r>
            <a:r>
              <a:rPr lang="en-GB" b="1" baseline="30000" dirty="0"/>
              <a:t> </a:t>
            </a:r>
            <a:r>
              <a:rPr lang="en-GB" b="1" dirty="0"/>
              <a:t>sin </a:t>
            </a:r>
            <a:r>
              <a:rPr lang="en-GB" dirty="0"/>
              <a:t>θ = </a:t>
            </a:r>
            <a:r>
              <a:rPr lang="en-GB" u="sng" dirty="0"/>
              <a:t>mv</a:t>
            </a:r>
            <a:r>
              <a:rPr lang="en-GB" u="sng" baseline="30000" dirty="0"/>
              <a:t>2</a:t>
            </a:r>
          </a:p>
          <a:p>
            <a:pPr marL="0" indent="0">
              <a:buNone/>
            </a:pPr>
            <a:r>
              <a:rPr lang="en-GB" baseline="30000" dirty="0"/>
              <a:t>				</a:t>
            </a:r>
            <a:r>
              <a:rPr lang="en-GB" dirty="0"/>
              <a:t>r</a:t>
            </a:r>
          </a:p>
          <a:p>
            <a:pPr marL="0" indent="0">
              <a:buNone/>
            </a:pPr>
            <a:r>
              <a:rPr lang="en-AU" dirty="0"/>
              <a:t>     and  </a:t>
            </a:r>
            <a:r>
              <a:rPr lang="en-GB" b="1" dirty="0"/>
              <a:t>F</a:t>
            </a:r>
            <a:r>
              <a:rPr lang="en-GB" b="1" i="1" baseline="-25000" dirty="0"/>
              <a:t>N</a:t>
            </a:r>
            <a:r>
              <a:rPr lang="en-GB" b="1" baseline="30000" dirty="0"/>
              <a:t> </a:t>
            </a:r>
            <a:r>
              <a:rPr lang="en-GB" b="1" dirty="0"/>
              <a:t>cos </a:t>
            </a:r>
            <a:r>
              <a:rPr lang="en-GB" dirty="0"/>
              <a:t>θ = mg</a:t>
            </a:r>
          </a:p>
          <a:p>
            <a:endParaRPr lang="en-GB" altLang="en-US" dirty="0"/>
          </a:p>
          <a:p>
            <a:r>
              <a:rPr lang="en-GB" altLang="en-US" dirty="0"/>
              <a:t>Then </a:t>
            </a:r>
            <a:r>
              <a:rPr lang="en-GB" b="1" u="sng" dirty="0"/>
              <a:t>F</a:t>
            </a:r>
            <a:r>
              <a:rPr lang="en-GB" b="1" i="1" baseline="-25000" dirty="0"/>
              <a:t>N</a:t>
            </a:r>
            <a:r>
              <a:rPr lang="en-GB" b="1" u="sng" baseline="30000" dirty="0"/>
              <a:t> </a:t>
            </a:r>
            <a:r>
              <a:rPr lang="en-GB" b="1" u="sng" dirty="0"/>
              <a:t>sin </a:t>
            </a:r>
            <a:r>
              <a:rPr lang="en-GB" u="sng" dirty="0"/>
              <a:t>θ </a:t>
            </a:r>
            <a:r>
              <a:rPr lang="en-GB" dirty="0"/>
              <a:t>= </a:t>
            </a:r>
            <a:r>
              <a:rPr lang="en-GB" u="sng" dirty="0"/>
              <a:t>mv</a:t>
            </a:r>
            <a:r>
              <a:rPr lang="en-GB" u="sng" baseline="30000" dirty="0"/>
              <a:t>2</a:t>
            </a:r>
            <a:r>
              <a:rPr lang="en-GB" u="sng" dirty="0"/>
              <a:t>r</a:t>
            </a:r>
            <a:r>
              <a:rPr lang="en-GB" u="sng" baseline="30000" dirty="0"/>
              <a:t>-1</a:t>
            </a:r>
          </a:p>
          <a:p>
            <a:pPr marL="0" indent="0">
              <a:buNone/>
            </a:pPr>
            <a:r>
              <a:rPr lang="en-GB" b="1" dirty="0"/>
              <a:t>            F</a:t>
            </a:r>
            <a:r>
              <a:rPr lang="en-GB" b="1" i="1" baseline="-25000" dirty="0"/>
              <a:t>N</a:t>
            </a:r>
            <a:r>
              <a:rPr lang="en-GB" b="1" baseline="30000" dirty="0"/>
              <a:t> </a:t>
            </a:r>
            <a:r>
              <a:rPr lang="en-GB" b="1" dirty="0"/>
              <a:t>cos </a:t>
            </a:r>
            <a:r>
              <a:rPr lang="en-GB" dirty="0"/>
              <a:t>θ     mg</a:t>
            </a:r>
          </a:p>
          <a:p>
            <a:pPr marL="0" indent="0">
              <a:buNone/>
            </a:pPr>
            <a:r>
              <a:rPr lang="en-GB" baseline="30000" dirty="0"/>
              <a:t>				</a:t>
            </a:r>
            <a:endParaRPr lang="en-GB" dirty="0"/>
          </a:p>
          <a:p>
            <a:r>
              <a:rPr lang="en-GB" altLang="en-US" dirty="0"/>
              <a:t>Then </a:t>
            </a:r>
            <a:r>
              <a:rPr lang="en-GB" b="1" dirty="0"/>
              <a:t>tan </a:t>
            </a:r>
            <a:r>
              <a:rPr lang="en-GB" dirty="0"/>
              <a:t>θ = </a:t>
            </a:r>
            <a:r>
              <a:rPr lang="en-GB" u="sng" dirty="0"/>
              <a:t>v</a:t>
            </a:r>
            <a:r>
              <a:rPr lang="en-GB" u="sng" baseline="30000" dirty="0"/>
              <a:t>2</a:t>
            </a:r>
            <a:r>
              <a:rPr lang="en-GB" baseline="30000" dirty="0"/>
              <a:t>        </a:t>
            </a:r>
            <a:r>
              <a:rPr lang="en-GB" dirty="0"/>
              <a:t>or       v = √ (</a:t>
            </a:r>
            <a:r>
              <a:rPr lang="en-GB" dirty="0" err="1"/>
              <a:t>rg</a:t>
            </a:r>
            <a:r>
              <a:rPr lang="en-GB" dirty="0"/>
              <a:t> tan θ)</a:t>
            </a:r>
            <a:endParaRPr lang="en-GB" u="sng" baseline="30000" dirty="0"/>
          </a:p>
          <a:p>
            <a:pPr marL="0" indent="0">
              <a:buNone/>
            </a:pPr>
            <a:r>
              <a:rPr lang="en-GB" altLang="en-US" dirty="0"/>
              <a:t>                         </a:t>
            </a:r>
            <a:r>
              <a:rPr lang="en-GB" altLang="en-US" dirty="0" err="1"/>
              <a:t>rg</a:t>
            </a:r>
            <a:endParaRPr lang="en-GB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152" y="1700809"/>
            <a:ext cx="4354121" cy="2808311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3626931" y="4007496"/>
            <a:ext cx="360040" cy="5760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806951" y="4595677"/>
            <a:ext cx="360040" cy="5760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773907" y="4051645"/>
            <a:ext cx="360040" cy="5760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73907" y="4627709"/>
            <a:ext cx="360040" cy="5760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Left Arrow Callout 4"/>
          <p:cNvSpPr/>
          <p:nvPr/>
        </p:nvSpPr>
        <p:spPr>
          <a:xfrm>
            <a:off x="8217873" y="4792290"/>
            <a:ext cx="3600400" cy="1884305"/>
          </a:xfrm>
          <a:prstGeom prst="leftArrowCallout">
            <a:avLst/>
          </a:prstGeom>
          <a:solidFill>
            <a:srgbClr val="CC0000"/>
          </a:solidFill>
          <a:ln w="19050">
            <a:solidFill>
              <a:schemeClr val="tx2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This gives the maximum speed possible on a banked turn </a:t>
            </a:r>
            <a:r>
              <a:rPr lang="en-AU" b="1" dirty="0">
                <a:solidFill>
                  <a:schemeClr val="tx1"/>
                </a:solidFill>
              </a:rPr>
              <a:t>without friction</a:t>
            </a:r>
          </a:p>
        </p:txBody>
      </p:sp>
    </p:spTree>
    <p:extLst>
      <p:ext uri="{BB962C8B-B14F-4D97-AF65-F5344CB8AC3E}">
        <p14:creationId xmlns:p14="http://schemas.microsoft.com/office/powerpoint/2010/main" val="2249230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FBDF53"/>
      </a:accent1>
      <a:accent2>
        <a:srgbClr val="FF9966"/>
      </a:accent2>
      <a:accent3>
        <a:srgbClr val="FFFFFF"/>
      </a:accent3>
      <a:accent4>
        <a:srgbClr val="000000"/>
      </a:accent4>
      <a:accent5>
        <a:srgbClr val="FDECB3"/>
      </a:accent5>
      <a:accent6>
        <a:srgbClr val="E78A5C"/>
      </a:accent6>
      <a:hlink>
        <a:srgbClr val="CC3300"/>
      </a:hlink>
      <a:folHlink>
        <a:srgbClr val="996600"/>
      </a:folHlink>
    </a:clrScheme>
    <a:fontScheme name="Impact Arial">
      <a:majorFont>
        <a:latin typeface="Impact"/>
        <a:ea typeface=""/>
        <a:cs typeface=""/>
      </a:majorFont>
      <a:minorFont>
        <a:latin typeface="Arial"/>
        <a:ea typeface=""/>
        <a:cs typeface=""/>
      </a:minorFont>
    </a:fontScheme>
    <a:fmtScheme name="Extreme Shadow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1132</TotalTime>
  <Words>495</Words>
  <Application>Microsoft Office PowerPoint</Application>
  <PresentationFormat>Widescreen</PresentationFormat>
  <Paragraphs>53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Impact</vt:lpstr>
      <vt:lpstr>Default Design</vt:lpstr>
      <vt:lpstr>Horizontal Circular Motion and Banked Turns</vt:lpstr>
      <vt:lpstr>Circular Motion and Friction</vt:lpstr>
      <vt:lpstr>Circular Motion and Friction</vt:lpstr>
      <vt:lpstr>The Radius</vt:lpstr>
      <vt:lpstr>The Normal Force</vt:lpstr>
      <vt:lpstr>Providing a Centripetal Force</vt:lpstr>
      <vt:lpstr>PowerPoint Presentation</vt:lpstr>
      <vt:lpstr>Providing a Centripetal Force</vt:lpstr>
      <vt:lpstr>Providing a Centripetal Force</vt:lpstr>
      <vt:lpstr>Providing a Centripetal Force</vt:lpstr>
      <vt:lpstr>What about leaning into a bend?</vt:lpstr>
      <vt:lpstr>Or a Jet “Banking”?</vt:lpstr>
      <vt:lpstr>Simple Example</vt:lpstr>
      <vt:lpstr>Don’t mess it up!</vt:lpstr>
      <vt:lpstr>WACE Banked Track Question</vt:lpstr>
      <vt:lpstr>WACE Banked Track Question</vt:lpstr>
    </vt:vector>
  </TitlesOfParts>
  <Company>Oslo International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Orbital Motion</dc:title>
  <dc:creator>sporter</dc:creator>
  <cp:lastModifiedBy>BERRY Stephen [Woodvale Secondary College]</cp:lastModifiedBy>
  <cp:revision>65</cp:revision>
  <dcterms:created xsi:type="dcterms:W3CDTF">2007-05-10T18:06:31Z</dcterms:created>
  <dcterms:modified xsi:type="dcterms:W3CDTF">2023-02-24T03:48:31Z</dcterms:modified>
</cp:coreProperties>
</file>